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5" r:id="rId7"/>
    <p:sldId id="262" r:id="rId8"/>
    <p:sldId id="263" r:id="rId9"/>
    <p:sldId id="266" r:id="rId10"/>
    <p:sldId id="264" r:id="rId11"/>
    <p:sldId id="267" r:id="rId12"/>
    <p:sldId id="268" r:id="rId13"/>
    <p:sldId id="270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338364#l43" TargetMode="External"/><Relationship Id="rId2" Type="http://schemas.openxmlformats.org/officeDocument/2006/relationships/hyperlink" Target="https://normativ.kontur.ru/document?moduleid=1&amp;documentid=342420#l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медицинской документации в соответствии с новым Порядком диспансерного наблюдения за больными туберкулезом, лицами, находящимися или находившимися в контакте с источником туберкулеза, а также лицами с подозрением на туберкулез и излеченными от туберкулеза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4632308"/>
            <a:ext cx="4608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i="1" kern="0" dirty="0">
                <a:latin typeface="Times New Roman" pitchFamily="18" charset="0"/>
                <a:cs typeface="Arial"/>
              </a:rPr>
              <a:t>Заместитель главного врача ГБУЗ НО «НОКПД» по медицинской помощи амбулаторных </a:t>
            </a:r>
            <a:r>
              <a:rPr lang="ru-RU" altLang="ru-RU" sz="2400" b="1" i="1" kern="0" dirty="0" smtClean="0">
                <a:latin typeface="Times New Roman" pitchFamily="18" charset="0"/>
                <a:cs typeface="Arial"/>
              </a:rPr>
              <a:t>условиях</a:t>
            </a:r>
            <a:endParaRPr lang="ru-RU" altLang="ru-RU" sz="2400" b="1" i="1" kern="0" dirty="0">
              <a:latin typeface="Times New Roman" pitchFamily="18" charset="0"/>
              <a:cs typeface="Arial"/>
            </a:endParaRPr>
          </a:p>
          <a:p>
            <a:r>
              <a:rPr lang="ru-RU" altLang="ru-RU" sz="2400" b="1" i="1" kern="0" dirty="0">
                <a:latin typeface="Times New Roman" pitchFamily="18" charset="0"/>
                <a:cs typeface="Arial"/>
              </a:rPr>
              <a:t>Борисова С.Б</a:t>
            </a:r>
            <a:r>
              <a:rPr lang="ru-RU" altLang="ru-RU" sz="2400" b="1" i="1" kern="0" dirty="0" smtClean="0">
                <a:latin typeface="Times New Roman" pitchFamily="18" charset="0"/>
                <a:cs typeface="Arial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) ведет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учет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пациентов, находящихся под диспансерным наблюдением;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б)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устанавливает группу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диспансерного наблюдения </a:t>
            </a:r>
            <a:r>
              <a:rPr lang="ru-RU" sz="5600" dirty="0" smtClean="0">
                <a:latin typeface="Times New Roman"/>
                <a:ea typeface="Times New Roman"/>
                <a:cs typeface="Times New Roman"/>
              </a:rPr>
              <a:t>(далее - ГДН) 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категорию наблюдаемых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в рамках ГДН в соответствии с приложением N 3 к настоящему Порядку,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разрабатывает индивидуальный план диспансерного наблюдения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пациента 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вносит указанные сведения в медицинскую документацию пациента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в)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информирует пациента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о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порядке, объеме и периодичности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диспансерного наблюдения;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г) на основе клинических рекомендаций и с учетом стандартов медицинской помощи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организует и осуществляет проведение диспансерных приемов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(осмотров, консультаций),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профилактических, диагностических, лечебных и реабилитационных мероприятий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включая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контролируемое лечение пациентов в амбулаторных условиях, в том числе на дому, и в условиях дневного стационара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д) организует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обследование пациента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с целью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оценки эффективности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проводимого курса химиотерапии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на основе результатов микроскопии мокроты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посева мокроты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клинико-рентгенологических данных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е)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при наличии медицинских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и (или)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эпидемиологических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показаний к оказанию специализированной медицинской помощи по профилю "фтизиатрия"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направляет пациента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в медицинскую противотуберкулезную организацию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для оказания специализированной медицинской помощи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ж)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при наличии медицинских показаний направляет пациента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находящегося под диспансерным наблюдением,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к иным врачам-специалистам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и медицинским работникам,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в том числе медицинскому психологу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для проведения консультаций;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з)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в случае невозможности посещения пациентом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, подлежащим диспансерному наблюдению, медицинской противотуберкулезной организации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в связи с тяжестью состояния или нарушением двигательных функций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или неявки в назначенный день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организует проведение диспансерного приема (осмотра, консультации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) на дому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и)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взаимодействует с органами государственной власти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 субъектов Российской Федерации в сфере социального обслуживания, органами местного самоуправления </a:t>
            </a:r>
            <a:r>
              <a:rPr lang="ru-RU" sz="5600" b="1" dirty="0">
                <a:latin typeface="Times New Roman"/>
                <a:ea typeface="Times New Roman"/>
                <a:cs typeface="Times New Roman"/>
              </a:rPr>
              <a:t>по вопросам социальной поддержки пациентов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5600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5600" dirty="0">
                <a:latin typeface="Times New Roman"/>
                <a:ea typeface="Times New Roman"/>
                <a:cs typeface="Times New Roman"/>
              </a:rPr>
              <a:t>к) в течение </a:t>
            </a:r>
            <a:r>
              <a:rPr lang="ru-RU" sz="5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3 рабочих дней со дня установления диагноза туберкулез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(получения актуализированных данных о пациенте) </a:t>
            </a:r>
            <a:r>
              <a:rPr lang="ru-RU" sz="5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предоставляет в электронном виде </a:t>
            </a:r>
            <a:r>
              <a:rPr lang="ru-RU" sz="5600" dirty="0">
                <a:latin typeface="Times New Roman"/>
                <a:ea typeface="Times New Roman"/>
                <a:cs typeface="Times New Roman"/>
              </a:rPr>
              <a:t>с применением информационной системы в орган исполнительной власти субъекта Российской Федерации в сфере охраны здоровья </a:t>
            </a:r>
            <a:r>
              <a:rPr lang="ru-RU" sz="5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сведения о больном туберкулезом для их последующего размещения в региональном сегменте Федерального регистра лиц, больных туберкулезом </a:t>
            </a:r>
            <a:r>
              <a:rPr lang="ru-RU" sz="56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18" y="116632"/>
            <a:ext cx="9144000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Врач-фтизиатр (врач-фтизиатр участковый) при проведении диспансерного наблюдения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1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0" y="14469"/>
            <a:ext cx="9144000" cy="103826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выезда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пациента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пределы территории субъекта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котором указанное лицо проживало и осуществлялось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диспансерное наблюдение, в связи с изменением места жительства (места пребывания)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срок более 6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месяцев: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08504" cy="4104456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Пациент </a:t>
            </a:r>
            <a:r>
              <a:rPr lang="ru-RU" sz="145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(законный представитель) обязан:</a:t>
            </a:r>
            <a:endParaRPr lang="ru-RU" sz="145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в срок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позднее 10 календарных дней до даты убытия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(выезда)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проинформировать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медицинскую противотуберкулезную организацию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изменении места жительства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(места пребывания) в целях прекращения диспансерного наблюдения в указанной медицинской организации;</a:t>
            </a:r>
            <a:endParaRPr lang="ru-RU" sz="14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10 календарных дней с даты прибытия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новое место жительства (место пребывания)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обратиться в медицинскую противотуберкулезную организацию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установления в отношении него диспансерного наблюдения.</a:t>
            </a:r>
            <a:endParaRPr lang="ru-RU" sz="14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</a:t>
            </a:r>
            <a:r>
              <a:rPr lang="ru-RU" sz="145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противотуберкулезная организация, в которой осуществлялось диспансерное наблюдение </a:t>
            </a:r>
            <a:r>
              <a:rPr lang="ru-RU" sz="145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пациента:</a:t>
            </a:r>
            <a:endParaRPr lang="ru-RU" sz="145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трех рабочих дней с момента получения информации об изменении места жительства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(места пребывания) пациента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решение о прекращении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отношении него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диспансерного наблюдения и готовит выписку из медицинской </a:t>
            </a:r>
            <a:r>
              <a:rPr lang="ru-RU" sz="145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карты</a:t>
            </a:r>
            <a:r>
              <a:rPr lang="ru-RU" sz="14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(или) контрольной карты диспансерного наблюдения (</a:t>
            </a:r>
            <a:r>
              <a:rPr lang="ru-RU" sz="145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en-US" sz="145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5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5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030-4/у: </a:t>
            </a:r>
            <a:r>
              <a:rPr lang="ru-RU" sz="145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5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от 15 декабря 2014 г. N 834н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14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передает сведения о пациенте </a:t>
            </a:r>
            <a:r>
              <a:rPr lang="ru-RU" sz="14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медицинскую противотуберкулезную организацию по новому месту жительства (места пребывания), в том числе </a:t>
            </a:r>
            <a:r>
              <a:rPr lang="ru-RU" sz="14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посредством Федерального регистра лиц, больных </a:t>
            </a:r>
            <a:r>
              <a:rPr lang="ru-RU" sz="145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туберкулезом.</a:t>
            </a:r>
            <a:endParaRPr lang="ru-RU" sz="145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5157192"/>
            <a:ext cx="9108504" cy="158417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освобождении пациента из мест отбывания наказания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виде лишения свободы и мест содержания под стражей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противотуберкулезная организация, осуществлявшая диспансерное наблюдение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указанного лица,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передает сведения о пациенте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медицинскую противотуберкулезную организацию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месту прибытия указанного лица, в том числе посредством Федерального регистра лиц, больных туберкулезом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1277" y="1700808"/>
            <a:ext cx="8435280" cy="10081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 пациента </a:t>
            </a: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прекращается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следующих случаях: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37444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истечение сроков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диспансерного наблюдения;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смерть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пациента;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письменный отказ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пациента от диспансерного наблюдения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исключением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активной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туберкулеза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выезд за пределы территории субъекта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Федерации, в котором указанное лицо проживало и осуществлялось его диспансерное наблюдение,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изменением места жительства (места пребывания) или на срок более 6 месяцев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осуждение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лишению свободы;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е)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 мест отбывания наказания в виде лишения свободы и мест содержания под стражей.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277" y="188640"/>
            <a:ext cx="8435280" cy="11521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 о диспансерном наблюдении вносятся в медицинскую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карту 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(или) контрольную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карту.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8133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описание проведенного обследования, лечения и их результатов;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сведения о перенесенном заболевании, а также об осложнениях, вызванных заболеванием;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обоснованные выводы о наличии (отсутствии) у пациента оснований для прекращения диспансерного наблюдения;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иные сведения, касающиеся состояния здоровья пациента и оказания ему медицинской помощи, необходимые для принятия решения о прекращении диспансерного наблюдения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0364" y="116632"/>
            <a:ext cx="8363272" cy="16561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Врач-фтизиатр (врач-фтизиатр участковый) в случае наличия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оснований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готовит предложения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прекращению диспансерного наблюдения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рассмотрения врачебной комиссией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медицинской противотуберкулезной организации, в которой пациент находился под диспансерным наблюдением,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оформляет их в виде эпикриза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медицинской карте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включающего: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5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 установление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</a:p>
          <a:p>
            <a:pPr marL="0" indent="-45720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переводы пациентов из:</a:t>
            </a:r>
          </a:p>
          <a:p>
            <a:pPr marL="0" indent="-45720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ГДН в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ГДН; </a:t>
            </a:r>
          </a:p>
          <a:p>
            <a:pPr marL="0" indent="-45720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ГДН во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А/Б или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ГДН и наоборот </a:t>
            </a:r>
          </a:p>
          <a:p>
            <a:pPr marL="0" indent="-457200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прекращение диспансерного наблюдени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  <a:p>
            <a:pPr marL="0" indent="-45720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оформляются в первичной медицинской документации в виде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врачебной комиссии.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188640"/>
            <a:ext cx="8640960" cy="16561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МЗ РФ №127н от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13.03.2019г.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определены сроки прекращения 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диспансерного наблюдения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лиц, о которых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 ОТСУТСТВУЮТ СВЕДЕНИЯ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04421" y="1916832"/>
            <a:ext cx="8568952" cy="33843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врача-фтизиатра с такими пациентами: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Выход по месту проживания пациента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указанного в первичной медицинской документации, с внесением результата посещения в медицинскую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карту (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подпункт "з" пункта 10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настоящего </a:t>
            </a:r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Периодичность выходов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Приложением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 3 к приказу МЗРФ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№127н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зависит от ГДН;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Поиск обращений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пациента в медицинские организации Нижегородской области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РМИС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Частоту поиска следует определять по ГДН, а также эпидемиологической опасности пациента.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Поиск пациентов в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Федеральном регистре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лиц, больных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туберкулезом в других субъектах РФ и ФСИН 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5445224"/>
            <a:ext cx="8928992" cy="122413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вопроса о прекращении диспансерного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наблюдения лиц,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которых длительно отсутствуют сведения, будет приниматься только по согласованию с ГБУЗ НО «НОКПД»!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9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6904" cy="362783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МИНИСТЕРСТВО ЗДРАВООХРАНЕНИЕ РОССИЙСКОЙ ФЕДЕРАЦИИ</a:t>
            </a:r>
            <a:r>
              <a:rPr lang="ru-RU" sz="1800" dirty="0">
                <a:ea typeface="Times New Roman"/>
                <a:cs typeface="Times New Roman"/>
              </a:rPr>
              <a:t/>
            </a:r>
            <a:br>
              <a:rPr lang="ru-RU" sz="1800" dirty="0">
                <a:ea typeface="Times New Roman"/>
                <a:cs typeface="Times New Roman"/>
              </a:rPr>
            </a:b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ea typeface="Times New Roman"/>
                <a:cs typeface="Times New Roman"/>
              </a:rPr>
              <a:t/>
            </a:r>
            <a:br>
              <a:rPr lang="ru-RU" sz="1800" dirty="0">
                <a:ea typeface="Times New Roman"/>
                <a:cs typeface="Times New Roman"/>
              </a:rPr>
            </a:b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ПРИКАЗ</a:t>
            </a:r>
            <a:r>
              <a:rPr lang="ru-RU" sz="1800" dirty="0">
                <a:ea typeface="Times New Roman"/>
                <a:cs typeface="Times New Roman"/>
              </a:rPr>
              <a:t/>
            </a:r>
            <a:br>
              <a:rPr lang="ru-RU" sz="1800" dirty="0">
                <a:ea typeface="Times New Roman"/>
                <a:cs typeface="Times New Roman"/>
              </a:rPr>
            </a:b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от 13 марта 2019 г. 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127н</a:t>
            </a:r>
            <a:r>
              <a:rPr lang="ru-RU" sz="1800" dirty="0">
                <a:ea typeface="Times New Roman"/>
                <a:cs typeface="Times New Roman"/>
              </a:rPr>
              <a:t/>
            </a:r>
            <a:br>
              <a:rPr lang="ru-RU" sz="1800" dirty="0">
                <a:ea typeface="Times New Roman"/>
                <a:cs typeface="Times New Roman"/>
              </a:rPr>
            </a:br>
            <a:r>
              <a:rPr lang="ru-RU" sz="18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ea typeface="Times New Roman"/>
                <a:cs typeface="Times New Roman"/>
              </a:rPr>
              <a:t/>
            </a:r>
            <a:br>
              <a:rPr lang="ru-RU" sz="1800" dirty="0">
                <a:ea typeface="Times New Roman"/>
                <a:cs typeface="Times New Roman"/>
              </a:rPr>
            </a:br>
            <a:r>
              <a:rPr lang="ru-RU" sz="1800" b="1" dirty="0">
                <a:latin typeface="Times New Roman"/>
                <a:ea typeface="Times New Roman"/>
                <a:cs typeface="Times New Roman"/>
              </a:rPr>
              <a:t>ОБ УТВЕРЖДЕНИИ ПОРЯДКА ДИСПАНСЕРНОГО НАБЛЮДЕНИЯ ЗА БОЛЬНЫМИ ТУБЕРКУЛЕЗОМ, ЛИЦАМИ, НАХОДЯЩИМИСЯ ИЛИ НАХОДИВШИМИСЯ В КОНТАКТЕ С ИСТОЧНИКОМ ТУБЕРКУЛЕЗА, А ТАКЖЕ ЛИЦАМИ С ПОДОЗРЕНИЕМ НА ТУБЕРКУЛЕЗ И ИЗЛЕЧЕННЫМИ ОТ ТУБЕРКУЛЕЗА И ПРИЗНАНИИ УТРАТИВШИМИ СИЛУ ПУНКТОВ 16 - 17 ПОРЯДКА ОКАЗАНИЯ МЕДИЦИНСКОЙ ПОМОЩИ БОЛЬНЫМ ТУБЕРКУЛЕЗОМ, УТВЕРЖДЕННОГО ПРИКАЗОМ МИНИСТЕРСТВА ЗДРАВООХРАНЕНИЯ РОССИЙСКОЙ ФЕДЕРАЦИИ ОТ 15 НОЯБРЯ 2012 Г. N 932Н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Вступает в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силу с даты вступления в силу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2"/>
              </a:rPr>
              <a:t>постановления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Правительства Российской Федерации о признании утратившим силу Порядка диспансерного наблюдения за больными туберкулезом, утвержденного постановлением Правительства Российской Федерации от 25.12.2001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892 (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hlinkClick r:id="rId3"/>
              </a:rPr>
              <a:t>пункт 3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Зарегистрирован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Минюсте России 19 июня 2019 г.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54975</a:t>
            </a:r>
            <a:endParaRPr lang="ru-RU" sz="2400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sz="28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19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78557" y="2708920"/>
            <a:ext cx="6660232" cy="40324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844824"/>
            <a:ext cx="5667130" cy="5760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85620" cy="1373014"/>
          </a:xfrm>
          <a:solidFill>
            <a:srgbClr val="FFFF00"/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/>
                <a:ea typeface="Times New Roman"/>
              </a:rPr>
              <a:t>Диспансерное наблюдение </a:t>
            </a:r>
            <a:r>
              <a:rPr lang="ru-RU" sz="1800" dirty="0">
                <a:latin typeface="Times New Roman"/>
                <a:ea typeface="Times New Roman"/>
              </a:rPr>
              <a:t>представляет собой проводимое с </a:t>
            </a:r>
            <a:r>
              <a:rPr lang="ru-RU" sz="1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определенной периодичностью необходимое обследование</a:t>
            </a:r>
            <a:r>
              <a:rPr lang="ru-RU" sz="1800" u="sng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пациентов </a:t>
            </a:r>
            <a:r>
              <a:rPr lang="ru-RU" sz="1800" b="1" dirty="0">
                <a:latin typeface="Times New Roman"/>
                <a:ea typeface="Times New Roman"/>
              </a:rPr>
              <a:t>в целях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своевременного выявления, предупреждения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осложнений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обострений заболеваний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, иных состояний, их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профилактики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, и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осуществление лечения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и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медицинской реабилитации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указанных лиц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6635080" cy="537321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Диспансерному наблюдению подлежат:</a:t>
            </a:r>
          </a:p>
          <a:p>
            <a:pPr marL="0" indent="-18000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больные туберкулезом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больные активной формой туберкулеза</a:t>
            </a: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-180000">
              <a:spcBef>
                <a:spcPts val="600"/>
              </a:spcBef>
              <a:spcAft>
                <a:spcPts val="600"/>
              </a:spcAft>
              <a:buNone/>
            </a:pPr>
            <a:endParaRPr lang="ru-RU" sz="5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18000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55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лица с подозрением на туберкулез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лица, у которых при оказании медицинской помощи или проведении медицинского осмотра, диспансеризации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признаки возможного заболевания туберкулезом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наличии которых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проведение дополнительного обследования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лиц и (или)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диспансерного наблюдения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-18000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лица, находящиеся или находившиеся в контакте с источником туберкулеза,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лица, которые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пребывания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(нахождения),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работы или учебы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отбывания наказания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в месте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под стражей 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или состояли в контакте с больным туберкулезом или с </a:t>
            </a:r>
            <a:r>
              <a:rPr lang="ru-RU" sz="5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больным туберкулезом сельскохозяйственным </a:t>
            </a:r>
            <a:r>
              <a:rPr lang="ru-RU" sz="5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</a:t>
            </a: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-18000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55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лица, излеченные от туберкулеза</a:t>
            </a: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07606" y="1625024"/>
            <a:ext cx="2669244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/>
                <a:ea typeface="Times New Roman"/>
              </a:rPr>
              <a:t>Диспансерное наблюдение </a:t>
            </a:r>
            <a:r>
              <a:rPr lang="ru-RU" sz="1200" dirty="0" smtClean="0">
                <a:latin typeface="Times New Roman"/>
                <a:ea typeface="Times New Roman"/>
              </a:rPr>
              <a:t>устанавливается </a:t>
            </a:r>
            <a:r>
              <a:rPr lang="ru-RU" sz="1200" b="1" dirty="0">
                <a:latin typeface="Times New Roman"/>
                <a:ea typeface="Times New Roman"/>
              </a:rPr>
              <a:t>независимо от согласия </a:t>
            </a:r>
            <a:r>
              <a:rPr lang="ru-RU" sz="1200" b="1" dirty="0" smtClean="0">
                <a:latin typeface="Times New Roman"/>
                <a:ea typeface="Times New Roman"/>
              </a:rPr>
              <a:t>больных </a:t>
            </a:r>
            <a:r>
              <a:rPr lang="ru-RU" sz="1200" b="1" dirty="0">
                <a:latin typeface="Times New Roman"/>
                <a:ea typeface="Times New Roman"/>
              </a:rPr>
              <a:t>или их законных представителей </a:t>
            </a:r>
            <a:r>
              <a:rPr lang="ru-RU" sz="1200" b="1" dirty="0" smtClean="0">
                <a:latin typeface="Times New Roman"/>
                <a:ea typeface="Times New Roman"/>
              </a:rPr>
              <a:t>(</a:t>
            </a:r>
            <a:r>
              <a:rPr lang="ru-RU" sz="1200" dirty="0" smtClean="0">
                <a:latin typeface="Times New Roman"/>
                <a:ea typeface="Times New Roman"/>
              </a:rPr>
              <a:t>п. </a:t>
            </a:r>
            <a:r>
              <a:rPr lang="ru-RU" sz="1200" dirty="0">
                <a:latin typeface="Times New Roman"/>
                <a:ea typeface="Times New Roman"/>
              </a:rPr>
              <a:t>2 </a:t>
            </a:r>
            <a:r>
              <a:rPr lang="ru-RU" sz="1200" dirty="0" smtClean="0">
                <a:latin typeface="Times New Roman"/>
                <a:ea typeface="Times New Roman"/>
              </a:rPr>
              <a:t>ст. </a:t>
            </a:r>
            <a:r>
              <a:rPr lang="ru-RU" sz="1200" dirty="0">
                <a:latin typeface="Times New Roman"/>
                <a:ea typeface="Times New Roman"/>
              </a:rPr>
              <a:t>9 </a:t>
            </a:r>
            <a:r>
              <a:rPr lang="ru-RU" sz="1200" dirty="0" smtClean="0">
                <a:latin typeface="Times New Roman"/>
                <a:ea typeface="Times New Roman"/>
              </a:rPr>
              <a:t>ФЗ от 18.06.2001г</a:t>
            </a:r>
            <a:r>
              <a:rPr lang="ru-RU" sz="1200" dirty="0">
                <a:latin typeface="Times New Roman"/>
                <a:ea typeface="Times New Roman"/>
              </a:rPr>
              <a:t>. </a:t>
            </a:r>
            <a:r>
              <a:rPr lang="ru-RU" sz="1200" dirty="0" smtClean="0">
                <a:latin typeface="Times New Roman"/>
                <a:ea typeface="Times New Roman"/>
              </a:rPr>
              <a:t>№ 77-ФЗ</a:t>
            </a:r>
            <a:r>
              <a:rPr lang="ru-RU" sz="1200" b="1" dirty="0" smtClean="0">
                <a:latin typeface="Times New Roman"/>
                <a:ea typeface="Times New Roman"/>
              </a:rPr>
              <a:t>)</a:t>
            </a:r>
            <a:endParaRPr lang="ru-RU" sz="1200" b="1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5846642" y="1916265"/>
            <a:ext cx="539552" cy="178569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96543" y="2932344"/>
            <a:ext cx="2051720" cy="35855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latin typeface="Times New Roman"/>
                <a:ea typeface="Times New Roman"/>
              </a:rPr>
              <a:t>Диспансерное наблюдение </a:t>
            </a:r>
            <a:r>
              <a:rPr lang="ru-RU" sz="1500" dirty="0" smtClean="0">
                <a:latin typeface="Times New Roman"/>
                <a:ea typeface="Times New Roman"/>
              </a:rPr>
              <a:t>организуется </a:t>
            </a:r>
            <a:r>
              <a:rPr lang="ru-RU" sz="1500" dirty="0">
                <a:latin typeface="Times New Roman"/>
                <a:ea typeface="Times New Roman"/>
              </a:rPr>
              <a:t>при наличии информированного добровольного согласия на медицинское вмешательство, данного с соблюдением требований, установленных </a:t>
            </a:r>
            <a:r>
              <a:rPr lang="ru-RU" sz="1500" dirty="0" smtClean="0">
                <a:latin typeface="Times New Roman"/>
                <a:ea typeface="Times New Roman"/>
              </a:rPr>
              <a:t>ст. 20 ФЗ от 21.11.</a:t>
            </a:r>
            <a:r>
              <a:rPr lang="ru-RU" sz="1600" dirty="0" smtClean="0">
                <a:latin typeface="Times New Roman"/>
                <a:ea typeface="Times New Roman"/>
              </a:rPr>
              <a:t>2011г</a:t>
            </a:r>
            <a:r>
              <a:rPr lang="ru-RU" sz="1600" dirty="0">
                <a:latin typeface="Times New Roman"/>
                <a:ea typeface="Times New Roman"/>
              </a:rPr>
              <a:t>.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№ </a:t>
            </a:r>
            <a:r>
              <a:rPr lang="ru-RU" sz="1600" dirty="0">
                <a:latin typeface="Times New Roman"/>
                <a:ea typeface="Times New Roman"/>
              </a:rPr>
              <a:t>323-ФЗ </a:t>
            </a:r>
            <a:endParaRPr lang="ru-RU" sz="1600" dirty="0"/>
          </a:p>
        </p:txBody>
      </p:sp>
      <p:sp>
        <p:nvSpPr>
          <p:cNvPr id="8" name="Стрелка влево 7"/>
          <p:cNvSpPr/>
          <p:nvPr/>
        </p:nvSpPr>
        <p:spPr>
          <a:xfrm>
            <a:off x="6660232" y="4245899"/>
            <a:ext cx="336311" cy="223486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3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3789040"/>
            <a:ext cx="8424936" cy="23762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551289"/>
            <a:ext cx="7344816" cy="258967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05064"/>
            <a:ext cx="8013576" cy="20776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Диспансерное 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наблюдение осуществляют врачи-фтизиатры (врачи-фтизиатры участковые) медицинских противотуберкулезных </a:t>
            </a:r>
            <a:r>
              <a:rPr lang="ru-RU" sz="2600" dirty="0" smtClean="0">
                <a:latin typeface="Times New Roman"/>
                <a:ea typeface="Times New Roman"/>
                <a:cs typeface="Times New Roman"/>
              </a:rPr>
              <a:t>организаций, </a:t>
            </a:r>
            <a:r>
              <a:rPr lang="ru-RU" sz="2600" b="1" dirty="0">
                <a:latin typeface="Times New Roman"/>
                <a:ea typeface="Times New Roman"/>
                <a:cs typeface="Times New Roman"/>
              </a:rPr>
              <a:t>оказывающих противотуберкулезную помощь в амбулаторных условиях</a:t>
            </a:r>
            <a:r>
              <a:rPr lang="ru-RU" sz="26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6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08720"/>
            <a:ext cx="691276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ct val="20000"/>
              </a:spcBef>
              <a:spcAft>
                <a:spcPts val="75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Диспансерное наблюдение организуется по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месту жительства (места пребывания),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а также по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месту отбывания наказания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в виде лишения свободы, в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местах содержания под стражей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554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45871" y="4685462"/>
            <a:ext cx="8712968" cy="192265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2227" y="348555"/>
            <a:ext cx="8424936" cy="172819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555" y="329745"/>
            <a:ext cx="8229600" cy="1714202"/>
          </a:xfrm>
        </p:spPr>
        <p:txBody>
          <a:bodyPr>
            <a:noAutofit/>
          </a:bodyPr>
          <a:lstStyle/>
          <a:p>
            <a:pPr algn="just"/>
            <a:r>
              <a:rPr lang="ru-RU" sz="1800" b="1" u="sng" dirty="0">
                <a:latin typeface="Times New Roman"/>
                <a:ea typeface="Times New Roman"/>
              </a:rPr>
              <a:t>Предложения по установлению диспансерного наблюдения </a:t>
            </a:r>
            <a:r>
              <a:rPr lang="ru-RU" sz="1800" b="1" dirty="0">
                <a:latin typeface="Times New Roman"/>
                <a:ea typeface="Times New Roman"/>
              </a:rPr>
              <a:t>формируются врачом-фтизиатром</a:t>
            </a:r>
            <a:r>
              <a:rPr lang="ru-RU" sz="1800" dirty="0">
                <a:latin typeface="Times New Roman"/>
                <a:ea typeface="Times New Roman"/>
              </a:rPr>
              <a:t> (врачом-фтизиатром участковым) на основании проведенного в соответствии </a:t>
            </a:r>
            <a:r>
              <a:rPr lang="ru-RU" sz="1800" dirty="0" smtClean="0">
                <a:latin typeface="Times New Roman"/>
                <a:ea typeface="Times New Roman"/>
              </a:rPr>
              <a:t>Порядком </a:t>
            </a:r>
            <a:r>
              <a:rPr lang="ru-RU" sz="1800" dirty="0">
                <a:latin typeface="Times New Roman"/>
                <a:ea typeface="Times New Roman"/>
              </a:rPr>
              <a:t>оказания медицинской помощи больным туберкулезом </a:t>
            </a:r>
            <a:r>
              <a:rPr lang="ru-RU" sz="1800" dirty="0" smtClean="0">
                <a:latin typeface="Times New Roman"/>
                <a:ea typeface="Times New Roman"/>
              </a:rPr>
              <a:t>обследования </a:t>
            </a:r>
            <a:r>
              <a:rPr lang="ru-RU" sz="1800" dirty="0">
                <a:latin typeface="Times New Roman"/>
                <a:ea typeface="Times New Roman"/>
              </a:rPr>
              <a:t>и </a:t>
            </a:r>
            <a:r>
              <a:rPr lang="ru-RU" sz="1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оформляются в виде эпикриза </a:t>
            </a:r>
            <a:r>
              <a:rPr lang="ru-RU" sz="1800" dirty="0">
                <a:latin typeface="Times New Roman"/>
                <a:ea typeface="Times New Roman"/>
              </a:rPr>
              <a:t>в медицинской карте пациента, получающего медицинскую помощь в амбулаторных условиях </a:t>
            </a:r>
            <a:r>
              <a:rPr lang="ru-RU" sz="1800" b="1" dirty="0">
                <a:latin typeface="Times New Roman"/>
                <a:ea typeface="Times New Roman"/>
              </a:rPr>
              <a:t>(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форма </a:t>
            </a:r>
            <a:r>
              <a:rPr lang="en-US" sz="1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N</a:t>
            </a: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025/у</a:t>
            </a:r>
            <a:r>
              <a:rPr lang="ru-RU" sz="1800" b="1" dirty="0" smtClean="0">
                <a:latin typeface="Times New Roman"/>
                <a:ea typeface="Times New Roman"/>
              </a:rPr>
              <a:t>), </a:t>
            </a:r>
            <a:r>
              <a:rPr lang="ru-RU" sz="1800" dirty="0">
                <a:latin typeface="Times New Roman"/>
                <a:ea typeface="Times New Roman"/>
              </a:rPr>
              <a:t>включающего: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555" y="2076747"/>
            <a:ext cx="8229600" cy="263715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сведения 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 заболевании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 состоянии, включая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диагноз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сопутствующих заболеваниях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состояниях, а также об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осложнениях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вызванных основным заболеванием и сопутствующим заболеванием;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обоснованные выводы о наличии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(отсутствии) у пациента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установления диспансерного наблюдения;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сведения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касающиеся состояния здоровья пациента и оказания ему медицинской помощи,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для принятия решения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диспансерного наблюдения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887" y="4746701"/>
            <a:ext cx="8424936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Решение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об установлении диспансерного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наблюдения или его прекращении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принимается врачебной комиссией медицинской противотуберкулезной организации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основании предложений, сформированных врачом-фтизиатром (врачом-фтизиатром участковым)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оформляется в медицинской документации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записью об установлении диспансерного наблюдения или о его прекращении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5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89640" cy="5390059"/>
          </a:xfrm>
          <a:noFill/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Медицинская карта больного туберкулезом (форма N 081/у)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заполняется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всех лиц, </a:t>
            </a:r>
            <a:r>
              <a:rPr lang="ru-RU" sz="20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взятых на учет противотуберкулезного диспансера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(диспансерного отделения, кабинета), независимо от группы диспансерного наблюдения. Медицинская карта заполняется участковым врачом-фтизиатром.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нее вклеивается ф. N 025/у "Медицинская карта амбулаторного больного", которая заполнялась при первичном обращении больного в данное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типовая 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 МЗ СССР </a:t>
            </a:r>
            <a:b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20.06.1983г. №27-14/70-83 по 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заполнению форм первичной медицинской документации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лечебно-профилактических учреждений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утвержденных приказом Минздрава СССР от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04.10.1980г. №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1030,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Министерства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здравоохранения Российской Федерации от </a:t>
            </a:r>
            <a:r>
              <a:rPr lang="ru-RU" sz="20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 декабря 2014 г. N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834н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0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3501008"/>
            <a:ext cx="8928992" cy="29523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Bef>
                <a:spcPct val="20000"/>
              </a:spcBef>
              <a:spcAft>
                <a:spcPts val="75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случае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отказа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пациента (его законного представителя)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 подписания извещения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об установлении или прекращении диспансерного наблюдения в медицинской противотуберкулезной организации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делается соответствующая запись в медицинской документации пациента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одновременно пациенту (его законному представителю)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доступной форме разъясняются его права и обязанности в связи с установлением или прекращением диспансерного наблюдения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медицинской противотуберкулезной организации.</a:t>
            </a:r>
            <a:endParaRPr lang="ru-RU" sz="20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260648"/>
            <a:ext cx="8928992" cy="288032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 установлении и прекращении диспансерного наблюдения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пациент (его законный представитель) </a:t>
            </a:r>
            <a:r>
              <a:rPr lang="ru-RU" sz="2000" b="1" u="sng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извещается в письменной форме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Извещение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течение 3 рабочих дней со дня принятия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врачебной комиссией медицинской противотуберкулезной организации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решения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 установлении (прекращении) диспансерного наблюдения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передается лично пациенту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в отношении которого было принято такое решение (его законному представителю), </a:t>
            </a: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либо направляется по адресу места жительства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(места пребывания) пациента </a:t>
            </a:r>
            <a:r>
              <a:rPr lang="ru-RU" sz="20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заказным почтовым отправлением с уведомлением о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вручении.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1" y="712817"/>
            <a:ext cx="8941816" cy="531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5" y="0"/>
            <a:ext cx="8941816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9" y="0"/>
            <a:ext cx="9113161" cy="537236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750"/>
              </a:spcAft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Рекомендуемая форма извещения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 установлении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диспансерного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наблюдения в медицинской противотуберкулезной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организации (Приложение 1 к приказу МЗРФ от 13.03.2019г. №127н)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91033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√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2304" y="119675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√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161461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√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31339" y="1942488"/>
            <a:ext cx="170435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159732" y="2267853"/>
            <a:ext cx="6372708" cy="90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505" y="2405297"/>
            <a:ext cx="154864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51520" y="2276872"/>
            <a:ext cx="3744416" cy="36004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41597" y="2276872"/>
            <a:ext cx="3672408" cy="7200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668344" y="4968018"/>
            <a:ext cx="134215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9591" y="2267853"/>
            <a:ext cx="165105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533894" y="5093761"/>
            <a:ext cx="280831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240911" y="2276872"/>
            <a:ext cx="3636404" cy="129614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222438" y="2314065"/>
            <a:ext cx="3636404" cy="158417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040640" y="5770180"/>
            <a:ext cx="57606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i="1" dirty="0">
                <a:solidFill>
                  <a:srgbClr val="C00000"/>
                </a:solidFill>
                <a:latin typeface="Times New Roman"/>
                <a:ea typeface="Calibri"/>
              </a:rPr>
              <a:t>отрывной корешок 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2550" y="2267853"/>
            <a:ext cx="0" cy="245729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0" y="6031790"/>
            <a:ext cx="9143999" cy="82621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39" y="6031790"/>
            <a:ext cx="8917981" cy="82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1023" y="2636912"/>
            <a:ext cx="15141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3" y="2881064"/>
            <a:ext cx="26193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Прямая со стрелкой 41"/>
          <p:cNvCxnSpPr/>
          <p:nvPr/>
        </p:nvCxnSpPr>
        <p:spPr>
          <a:xfrm>
            <a:off x="52550" y="3573016"/>
            <a:ext cx="188361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" y="3782353"/>
            <a:ext cx="3048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" y="4077072"/>
            <a:ext cx="3048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" y="4308847"/>
            <a:ext cx="3048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4" y="4540622"/>
            <a:ext cx="3048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5963424" y="2636912"/>
            <a:ext cx="2569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99260" y="2780928"/>
            <a:ext cx="2220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2996952"/>
            <a:ext cx="2831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7544" y="3645024"/>
            <a:ext cx="549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3872014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8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0" y="4986754"/>
            <a:ext cx="9118913" cy="187124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3885" y="12129"/>
            <a:ext cx="9005030" cy="5040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Рекомендуемая форма извещения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 прекращении диспансерного 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наблюдения в медицинской противотуберкулезной организации (Приложение </a:t>
            </a:r>
            <a:r>
              <a:rPr lang="ru-RU" sz="1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 </a:t>
            </a:r>
            <a:r>
              <a:rPr lang="ru-RU" sz="16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 приказу МЗРФ от 13.03.2019г. №127н)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93" y="516185"/>
            <a:ext cx="8831925" cy="45977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1" y="4725144"/>
            <a:ext cx="91189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i="1" dirty="0" smtClean="0">
                <a:solidFill>
                  <a:srgbClr val="C00000"/>
                </a:solidFill>
                <a:latin typeface="Times New Roman"/>
                <a:ea typeface="Calibri"/>
              </a:rPr>
              <a:t>-----------------------------------------------------------------------------------отрывной корешок------------------------------------------------------------------------------------- </a:t>
            </a:r>
            <a:endParaRPr lang="ru-RU" sz="1100" b="1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93" y="4978723"/>
            <a:ext cx="8753506" cy="18792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4079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4079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05" y="2571356"/>
            <a:ext cx="4079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3493" y="3356992"/>
            <a:ext cx="565264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7984" y="3522466"/>
            <a:ext cx="43924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3493" y="3356992"/>
            <a:ext cx="0" cy="16547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43493" y="3522466"/>
            <a:ext cx="18003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3493" y="3522466"/>
            <a:ext cx="180035" cy="33858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49" y="3912371"/>
            <a:ext cx="4402137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1792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МИНИСТЕРСТВО ЗДРАВООХРАНЕНИЕ РОССИЙСКОЙ ФЕДЕРАЦИИ   ПРИКАЗ от 13 марта 2019 г. № 127н   ОБ УТВЕРЖДЕНИИ ПОРЯДКА ДИСПАНСЕРНОГО НАБЛЮДЕНИЯ ЗА БОЛЬНЫМИ ТУБЕРКУЛЕЗОМ, ЛИЦАМИ, НАХОДЯЩИМИСЯ ИЛИ НАХОДИВШИМИСЯ В КОНТАКТЕ С ИСТОЧНИКОМ ТУБЕРКУЛЕЗА, А ТАКЖЕ ЛИЦАМИ С ПОДОЗРЕНИЕМ НА ТУБЕРКУЛЕЗ И ИЗЛЕЧЕННЫМИ ОТ ТУБЕРКУЛЕЗА И ПРИЗНАНИИ УТРАТИВШИМИ СИЛУ ПУНКТОВ 16 - 17 ПОРЯДКА ОКАЗАНИЯ МЕДИЦИНСКОЙ ПОМОЩИ БОЛЬНЫМ ТУБЕРКУЛЕЗОМ, УТВЕРЖДЕННОГО ПРИКАЗОМ МИНИСТЕРСТВА ЗДРАВООХРАНЕНИЯ РОССИЙСКОЙ ФЕДЕРАЦИИ ОТ 15 НОЯБРЯ 2012 Г. N 932Н </vt:lpstr>
      <vt:lpstr>Диспансерное наблюдение представляет собой проводимое с определенной периодичностью необходимое обследование пациентов в целях своевременного выявления, предупреждения осложнений, обострений заболеваний, иных состояний, их профилактики, и осуществление лечения и медицинской реабилитации указанных лиц </vt:lpstr>
      <vt:lpstr>Презентация PowerPoint</vt:lpstr>
      <vt:lpstr>Предложения по установлению диспансерного наблюдения формируются врачом-фтизиатром (врачом-фтизиатром участковым) на основании проведенного в соответствии Порядком оказания медицинской помощи больным туберкулезом обследования и оформляются в виде эпикриза в медицинской карте пациента, получающего медицинскую помощь в амбулаторных условиях (форма N 025/у), включающего:</vt:lpstr>
      <vt:lpstr>Презентация PowerPoint</vt:lpstr>
      <vt:lpstr>Презентация PowerPoint</vt:lpstr>
      <vt:lpstr>Рекомендуемая форма извещения об установлении диспансерного наблюдения в медицинской противотуберкулезной организации (Приложение 1 к приказу МЗРФ от 13.03.2019г. №127н):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ЗДРАВООХРАНЕНИЕ РОССИЙСКОЙ ФЕДЕРАЦИИ   ПРИКАЗ от 13 марта 2019 г. № 127н   ОБ УТВЕРЖДЕНИИ ПОРЯДКА ДИСПАНСЕРНОГО НАБЛЮДЕНИЯ ЗА БОЛЬНЫМИ ТУБЕРКУЛЕЗОМ, ЛИЦАМИ, НАХОДЯЩИМИСЯ ИЛИ НАХОДИВШИМИСЯ В КОНТАКТЕ С ИСТОЧНИКОМ ТУБЕРКУЛЕЗА, А ТАКЖЕ ЛИЦАМИ С ПОДОЗРЕНИЕМ НА ТУБЕРКУЛЕЗ И ИЗЛЕЧЕННЫМИ ОТ ТУБЕРКУЛЕЗА И ПРИЗНАНИИ УТРАТИВШИМИ СИЛУ ПУНКТОВ 16 - 17 ПОРЯДКА ОКАЗАНИЯ МЕДИЦИНСКОЙ ПОМОЩИ БОЛЬНЫМ ТУБЕРКУЛЕЗОМ, УТВЕРЖДЕННОГО ПРИКАЗОМ МИНИСТЕРСТВА ЗДРАВООХРАНЕНИЯ РОССИЙСКОЙ ФЕДЕРАЦИИ ОТ 15 НОЯБРЯ 2012 Г. N 932Н</dc:title>
  <dc:creator>User</dc:creator>
  <cp:lastModifiedBy>User</cp:lastModifiedBy>
  <cp:revision>87</cp:revision>
  <dcterms:created xsi:type="dcterms:W3CDTF">2019-10-17T07:56:05Z</dcterms:created>
  <dcterms:modified xsi:type="dcterms:W3CDTF">2019-11-26T14:56:08Z</dcterms:modified>
</cp:coreProperties>
</file>